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  <p:sldId id="271" r:id="rId10"/>
    <p:sldId id="267" r:id="rId11"/>
    <p:sldId id="265" r:id="rId12"/>
    <p:sldId id="266" r:id="rId13"/>
    <p:sldId id="268" r:id="rId14"/>
    <p:sldId id="269" r:id="rId15"/>
    <p:sldId id="270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A62D-0970-4B36-A91A-57B1DD000FDC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353A-804F-4D4D-8E24-329051067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A62D-0970-4B36-A91A-57B1DD000FDC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353A-804F-4D4D-8E24-329051067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A62D-0970-4B36-A91A-57B1DD000FDC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353A-804F-4D4D-8E24-329051067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A62D-0970-4B36-A91A-57B1DD000FDC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353A-804F-4D4D-8E24-329051067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A62D-0970-4B36-A91A-57B1DD000FDC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353A-804F-4D4D-8E24-329051067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A62D-0970-4B36-A91A-57B1DD000FDC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353A-804F-4D4D-8E24-329051067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A62D-0970-4B36-A91A-57B1DD000FDC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353A-804F-4D4D-8E24-329051067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A62D-0970-4B36-A91A-57B1DD000FDC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353A-804F-4D4D-8E24-329051067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A62D-0970-4B36-A91A-57B1DD000FDC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353A-804F-4D4D-8E24-329051067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A62D-0970-4B36-A91A-57B1DD000FDC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353A-804F-4D4D-8E24-329051067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A62D-0970-4B36-A91A-57B1DD000FDC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1E353A-804F-4D4D-8E24-3290510670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30A62D-0970-4B36-A91A-57B1DD000FDC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1E353A-804F-4D4D-8E24-32905106703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Treatment of Adults with ADHD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Deric V. Ravsten, DO</a:t>
            </a:r>
          </a:p>
          <a:p>
            <a:r>
              <a:rPr lang="en-US" dirty="0" err="1" smtClean="0"/>
              <a:t>Diplomate</a:t>
            </a:r>
            <a:r>
              <a:rPr lang="en-US" dirty="0" smtClean="0"/>
              <a:t> in Psychiatry, </a:t>
            </a:r>
          </a:p>
          <a:p>
            <a:r>
              <a:rPr lang="en-US" dirty="0" smtClean="0"/>
              <a:t>American Board of Psychiatry and Neurology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ADHD in Adults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Stimulant treatment: 70-80% of patients are responsive to either MPH or AMP (Spencer et al 2005)</a:t>
            </a:r>
          </a:p>
          <a:p>
            <a:r>
              <a:rPr lang="en-US" dirty="0" smtClean="0"/>
              <a:t>Mech. of Action:</a:t>
            </a:r>
          </a:p>
          <a:p>
            <a:r>
              <a:rPr lang="en-US" dirty="0" smtClean="0"/>
              <a:t>Block reuptake of NE and DA in </a:t>
            </a:r>
            <a:r>
              <a:rPr lang="en-US" dirty="0" err="1" smtClean="0"/>
              <a:t>presynaptic</a:t>
            </a:r>
            <a:r>
              <a:rPr lang="en-US" dirty="0" smtClean="0"/>
              <a:t> neuron</a:t>
            </a:r>
          </a:p>
          <a:p>
            <a:r>
              <a:rPr lang="en-US" dirty="0" smtClean="0"/>
              <a:t>AMP increase release of DA from </a:t>
            </a:r>
            <a:r>
              <a:rPr lang="en-US" dirty="0" err="1" smtClean="0"/>
              <a:t>presynaptic</a:t>
            </a:r>
            <a:r>
              <a:rPr lang="en-US" dirty="0" smtClean="0"/>
              <a:t> storage vesicles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ADHD in Adults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Effects of stimulants:</a:t>
            </a:r>
          </a:p>
          <a:p>
            <a:pPr lvl="1"/>
            <a:r>
              <a:rPr lang="en-US" dirty="0" smtClean="0"/>
              <a:t>Improve vigilance, poor attention span, impulsivity, improves spatial memory, set shifting (Connor 2005; Hechtman2005 &amp; </a:t>
            </a:r>
            <a:r>
              <a:rPr lang="en-US" dirty="0" err="1" smtClean="0"/>
              <a:t>Arnsten</a:t>
            </a:r>
            <a:r>
              <a:rPr lang="en-US" dirty="0" smtClean="0"/>
              <a:t> and </a:t>
            </a:r>
            <a:r>
              <a:rPr lang="en-US" dirty="0" err="1" smtClean="0"/>
              <a:t>Dadly</a:t>
            </a:r>
            <a:r>
              <a:rPr lang="en-US" dirty="0" smtClean="0"/>
              <a:t>, 2005)</a:t>
            </a:r>
          </a:p>
          <a:p>
            <a:pPr lvl="1"/>
            <a:r>
              <a:rPr lang="en-US" dirty="0" smtClean="0"/>
              <a:t>Fewer driving errors in teens in driving stimulator (Barkley et al 2005)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ADHD in Adults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Side effects:</a:t>
            </a:r>
          </a:p>
          <a:p>
            <a:pPr lvl="1"/>
            <a:r>
              <a:rPr lang="en-US" dirty="0" smtClean="0"/>
              <a:t>Insomnia, anorexia, nausea, decreased appetite, </a:t>
            </a:r>
            <a:r>
              <a:rPr lang="en-US" dirty="0" err="1" smtClean="0"/>
              <a:t>abd</a:t>
            </a:r>
            <a:r>
              <a:rPr lang="en-US" dirty="0" smtClean="0"/>
              <a:t>. pain and weight loss</a:t>
            </a:r>
          </a:p>
          <a:p>
            <a:pPr lvl="1"/>
            <a:r>
              <a:rPr lang="en-US" dirty="0" smtClean="0"/>
              <a:t>Irritability, mood </a:t>
            </a:r>
            <a:r>
              <a:rPr lang="en-US" dirty="0" err="1" smtClean="0"/>
              <a:t>lability</a:t>
            </a:r>
            <a:r>
              <a:rPr lang="en-US" dirty="0" smtClean="0"/>
              <a:t>, psychosis, A/V hallucinations</a:t>
            </a:r>
          </a:p>
          <a:p>
            <a:pPr lvl="1"/>
            <a:r>
              <a:rPr lang="en-US" dirty="0" smtClean="0"/>
              <a:t>Increased blood pressure, heart rate</a:t>
            </a:r>
          </a:p>
          <a:p>
            <a:pPr lvl="1"/>
            <a:r>
              <a:rPr lang="en-US" dirty="0" smtClean="0"/>
              <a:t>**Contraindications: psychosis, Bipolar I disorder, severe anorexia, cardiac conduction defects/arrhythmias, hypertension, tachycardia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ADHD in Adults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Methylphenidate:</a:t>
            </a:r>
          </a:p>
          <a:p>
            <a:pPr lvl="1"/>
            <a:r>
              <a:rPr lang="en-US" dirty="0" smtClean="0"/>
              <a:t>0.3-1.5mg/kg/day (Fawcett 2005) </a:t>
            </a:r>
          </a:p>
          <a:p>
            <a:pPr lvl="1"/>
            <a:r>
              <a:rPr lang="en-US" dirty="0" smtClean="0"/>
              <a:t>10mg/day to start</a:t>
            </a:r>
          </a:p>
          <a:p>
            <a:pPr lvl="1"/>
            <a:r>
              <a:rPr lang="en-US" dirty="0" smtClean="0"/>
              <a:t>Maximum of 80-108mg a day</a:t>
            </a:r>
          </a:p>
          <a:p>
            <a:pPr lvl="1"/>
            <a:r>
              <a:rPr lang="en-US" dirty="0" smtClean="0"/>
              <a:t>3-4 hours (IR), 5-6 hours (ER), 10-12 (OROS)</a:t>
            </a:r>
          </a:p>
          <a:p>
            <a:pPr lvl="1"/>
            <a:r>
              <a:rPr lang="en-US" dirty="0" smtClean="0"/>
              <a:t>Minimal abuse potential compared to cocaine, D-amphetamine (</a:t>
            </a:r>
            <a:r>
              <a:rPr lang="en-US" dirty="0" err="1" smtClean="0"/>
              <a:t>Kollins</a:t>
            </a:r>
            <a:r>
              <a:rPr lang="en-US" dirty="0" smtClean="0"/>
              <a:t> 2001)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ADHD in Adults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Dextroamphetamine</a:t>
            </a:r>
            <a:r>
              <a:rPr lang="en-US" dirty="0" smtClean="0"/>
              <a:t> (D-AMP)</a:t>
            </a:r>
          </a:p>
          <a:p>
            <a:pPr lvl="1"/>
            <a:r>
              <a:rPr lang="en-US" dirty="0" smtClean="0"/>
              <a:t>D-amphetamine, sustained release D-AMP, mixed amphetamine salts (</a:t>
            </a:r>
            <a:r>
              <a:rPr lang="en-US" dirty="0" err="1" smtClean="0"/>
              <a:t>Adderall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0.3-1.5mg/kg with maximum of 60mg a day for adults (</a:t>
            </a:r>
            <a:r>
              <a:rPr lang="en-US" dirty="0" err="1" smtClean="0"/>
              <a:t>Wilens</a:t>
            </a:r>
            <a:r>
              <a:rPr lang="en-US" dirty="0" smtClean="0"/>
              <a:t> et al 2002)</a:t>
            </a:r>
          </a:p>
          <a:p>
            <a:pPr lvl="1"/>
            <a:r>
              <a:rPr lang="en-US" dirty="0" smtClean="0"/>
              <a:t>4-6 hours (IR), 6-8 (</a:t>
            </a:r>
            <a:r>
              <a:rPr lang="en-US" dirty="0" err="1" smtClean="0"/>
              <a:t>spansules</a:t>
            </a:r>
            <a:r>
              <a:rPr lang="en-US" dirty="0" smtClean="0"/>
              <a:t>), 10-12 hours (XR)</a:t>
            </a:r>
          </a:p>
          <a:p>
            <a:pPr lvl="1"/>
            <a:r>
              <a:rPr lang="en-US" dirty="0" err="1" smtClean="0"/>
              <a:t>Lisdexamfetamine</a:t>
            </a:r>
            <a:r>
              <a:rPr lang="en-US" dirty="0" smtClean="0"/>
              <a:t> – </a:t>
            </a:r>
            <a:r>
              <a:rPr lang="en-US" dirty="0" err="1" smtClean="0"/>
              <a:t>prodrug</a:t>
            </a:r>
            <a:r>
              <a:rPr lang="en-US" dirty="0"/>
              <a:t> </a:t>
            </a:r>
            <a:r>
              <a:rPr lang="en-US" dirty="0" smtClean="0"/>
              <a:t>prevents immediate effect of D-AMP, must first cleave L-lysine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ADHD in Adults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Non-stimulants:</a:t>
            </a:r>
          </a:p>
          <a:p>
            <a:r>
              <a:rPr lang="en-US" dirty="0" err="1" smtClean="0"/>
              <a:t>Atomoxetine</a:t>
            </a:r>
            <a:r>
              <a:rPr lang="en-US" dirty="0" smtClean="0"/>
              <a:t>:  NE. Transport (NET) inhibitor</a:t>
            </a:r>
          </a:p>
          <a:p>
            <a:pPr lvl="1"/>
            <a:r>
              <a:rPr lang="en-US" dirty="0" smtClean="0"/>
              <a:t>40mg-100mg daily</a:t>
            </a:r>
          </a:p>
          <a:p>
            <a:pPr lvl="1"/>
            <a:r>
              <a:rPr lang="en-US" dirty="0" smtClean="0"/>
              <a:t>GI side effects, insomnia</a:t>
            </a:r>
          </a:p>
          <a:p>
            <a:r>
              <a:rPr lang="en-US" dirty="0" err="1" smtClean="0"/>
              <a:t>Guanfacine</a:t>
            </a:r>
            <a:r>
              <a:rPr lang="en-US" dirty="0" smtClean="0"/>
              <a:t>/</a:t>
            </a:r>
            <a:r>
              <a:rPr lang="en-US" dirty="0" err="1" smtClean="0"/>
              <a:t>clonidine</a:t>
            </a:r>
            <a:r>
              <a:rPr lang="en-US" dirty="0" smtClean="0"/>
              <a:t>: alpha 2 agonists, mimic NE action in pre-frontal cortex</a:t>
            </a:r>
          </a:p>
          <a:p>
            <a:pPr lvl="1"/>
            <a:r>
              <a:rPr lang="en-US" dirty="0" err="1" smtClean="0"/>
              <a:t>Guanfacine</a:t>
            </a:r>
            <a:r>
              <a:rPr lang="en-US" dirty="0" smtClean="0"/>
              <a:t>: 1-4mg/day, increased weekly</a:t>
            </a:r>
          </a:p>
          <a:p>
            <a:pPr lvl="1"/>
            <a:r>
              <a:rPr lang="en-US" dirty="0" smtClean="0"/>
              <a:t>Side effects: </a:t>
            </a:r>
            <a:r>
              <a:rPr lang="en-US" dirty="0" err="1" smtClean="0"/>
              <a:t>orthostasis</a:t>
            </a:r>
            <a:r>
              <a:rPr lang="en-US" dirty="0" smtClean="0"/>
              <a:t>, sedation, dizziness via </a:t>
            </a:r>
            <a:r>
              <a:rPr lang="en-US" dirty="0" err="1" smtClean="0"/>
              <a:t>imidazoline</a:t>
            </a:r>
            <a:r>
              <a:rPr lang="en-US" dirty="0" smtClean="0"/>
              <a:t> receptors</a:t>
            </a:r>
          </a:p>
          <a:p>
            <a:r>
              <a:rPr lang="en-US" dirty="0" err="1" smtClean="0"/>
              <a:t>Modafinil</a:t>
            </a:r>
            <a:r>
              <a:rPr lang="en-US" dirty="0" smtClean="0"/>
              <a:t>, </a:t>
            </a:r>
            <a:r>
              <a:rPr lang="en-US" dirty="0" err="1" smtClean="0"/>
              <a:t>Wellbutrin</a:t>
            </a:r>
            <a:r>
              <a:rPr lang="en-US" dirty="0" smtClean="0"/>
              <a:t>, </a:t>
            </a:r>
            <a:r>
              <a:rPr lang="en-US" dirty="0" err="1" smtClean="0"/>
              <a:t>desipramine</a:t>
            </a: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DSM V</a:t>
            </a:r>
          </a:p>
          <a:p>
            <a:r>
              <a:rPr lang="en-US" dirty="0" smtClean="0"/>
              <a:t>Neuropsychiatric Disease and Treatment, April 2008</a:t>
            </a:r>
          </a:p>
          <a:p>
            <a:r>
              <a:rPr lang="en-US" dirty="0" smtClean="0"/>
              <a:t>Synopsis of Psychiatry, Kaplan and </a:t>
            </a:r>
            <a:r>
              <a:rPr lang="en-US" dirty="0" err="1" smtClean="0"/>
              <a:t>Sadock</a:t>
            </a:r>
            <a:r>
              <a:rPr lang="en-US" dirty="0" smtClean="0"/>
              <a:t>, 10</a:t>
            </a:r>
            <a:r>
              <a:rPr lang="en-US" baseline="30000" dirty="0" smtClean="0"/>
              <a:t>th</a:t>
            </a:r>
            <a:r>
              <a:rPr lang="en-US" dirty="0" smtClean="0"/>
              <a:t> Edit.</a:t>
            </a:r>
          </a:p>
          <a:p>
            <a:r>
              <a:rPr lang="en-US" dirty="0" smtClean="0"/>
              <a:t>Essential Psychopharmacology, Stephen Stahl, 3</a:t>
            </a:r>
            <a:r>
              <a:rPr lang="en-US" baseline="30000" dirty="0" smtClean="0"/>
              <a:t>rd</a:t>
            </a:r>
            <a:r>
              <a:rPr lang="en-US" dirty="0" smtClean="0"/>
              <a:t> Edit.</a:t>
            </a:r>
            <a:endParaRPr lang="en-US" dirty="0"/>
          </a:p>
          <a:p>
            <a:r>
              <a:rPr lang="en-US" dirty="0" smtClean="0"/>
              <a:t>Manual of Clinical Psychopharmacology, </a:t>
            </a:r>
            <a:r>
              <a:rPr lang="en-US" dirty="0" err="1" smtClean="0"/>
              <a:t>Schatzberg,Cole,Debattista</a:t>
            </a:r>
            <a:r>
              <a:rPr lang="en-US" dirty="0" smtClean="0"/>
              <a:t>. 7</a:t>
            </a:r>
            <a:r>
              <a:rPr lang="en-US" baseline="30000" dirty="0" smtClean="0"/>
              <a:t>th</a:t>
            </a:r>
            <a:r>
              <a:rPr lang="en-US" dirty="0" smtClean="0"/>
              <a:t> Edit.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ADHD in Adults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Stimulant medications are most beneficial treatment option </a:t>
            </a:r>
          </a:p>
          <a:p>
            <a:r>
              <a:rPr lang="en-US" dirty="0" smtClean="0"/>
              <a:t>5-10% of children affected in US (</a:t>
            </a:r>
            <a:r>
              <a:rPr lang="en-US" dirty="0" err="1" smtClean="0"/>
              <a:t>Faraone</a:t>
            </a:r>
            <a:r>
              <a:rPr lang="en-US" dirty="0" smtClean="0"/>
              <a:t> et al  2003)</a:t>
            </a:r>
          </a:p>
          <a:p>
            <a:r>
              <a:rPr lang="en-US" dirty="0" smtClean="0"/>
              <a:t>1-6% of adults (Kessler et al 2005)</a:t>
            </a:r>
          </a:p>
          <a:p>
            <a:r>
              <a:rPr lang="en-US" dirty="0" smtClean="0"/>
              <a:t>Majority of ADHD patients have significant symptoms into adulthood (Weiss and </a:t>
            </a:r>
            <a:r>
              <a:rPr lang="en-US" dirty="0" err="1" smtClean="0"/>
              <a:t>Hechtman</a:t>
            </a:r>
            <a:r>
              <a:rPr lang="en-US" dirty="0" smtClean="0"/>
              <a:t> 1993)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ADHD in Adults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Behavioral and cognitive symptoms of hyperactivity, impulsivity and inattention must:</a:t>
            </a:r>
          </a:p>
          <a:p>
            <a:pPr lvl="1"/>
            <a:r>
              <a:rPr lang="en-US" dirty="0" smtClean="0"/>
              <a:t>Be present in multiple domains</a:t>
            </a:r>
          </a:p>
          <a:p>
            <a:pPr lvl="1"/>
            <a:r>
              <a:rPr lang="en-US" dirty="0" smtClean="0"/>
              <a:t>Cause significant impairment </a:t>
            </a:r>
          </a:p>
          <a:p>
            <a:pPr lvl="2"/>
            <a:r>
              <a:rPr lang="en-US" dirty="0" smtClean="0"/>
              <a:t>Trouble organizing, completing tasks in school, employment </a:t>
            </a:r>
          </a:p>
          <a:p>
            <a:r>
              <a:rPr lang="en-US" dirty="0" smtClean="0"/>
              <a:t>ADHD adults have higher rates of academic failures and transfers, lower incomes, higher rates of job loss and turnover, high rates of car accidents, increased rates of divorce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ADHD in Adults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DSM V criteria: </a:t>
            </a:r>
          </a:p>
          <a:p>
            <a:r>
              <a:rPr lang="en-US" dirty="0" smtClean="0"/>
              <a:t>6 or more in from Inattention and Hyperactivity/Impulsivity category prior beginning prior to age 12.</a:t>
            </a:r>
          </a:p>
          <a:p>
            <a:r>
              <a:rPr lang="en-US" dirty="0" smtClean="0"/>
              <a:t>5 or more from each category for those 17 or older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ADHD in Adults: DSM V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(criteria) – Inattention </a:t>
            </a:r>
            <a:r>
              <a:rPr lang="en-US" dirty="0" err="1" smtClean="0"/>
              <a:t>sx</a:t>
            </a:r>
            <a:endParaRPr lang="en-US" dirty="0" smtClean="0"/>
          </a:p>
          <a:p>
            <a:r>
              <a:rPr lang="en-US" dirty="0" smtClean="0"/>
              <a:t>B – I/H </a:t>
            </a:r>
            <a:r>
              <a:rPr lang="en-US" dirty="0" err="1" smtClean="0"/>
              <a:t>sx</a:t>
            </a:r>
            <a:endParaRPr lang="en-US" dirty="0" smtClean="0"/>
          </a:p>
          <a:p>
            <a:r>
              <a:rPr lang="en-US" dirty="0" smtClean="0"/>
              <a:t>C – </a:t>
            </a:r>
            <a:r>
              <a:rPr lang="en-US" sz="2800" dirty="0" smtClean="0"/>
              <a:t>“several symptoms” present prior to age 12</a:t>
            </a:r>
          </a:p>
          <a:p>
            <a:r>
              <a:rPr lang="en-US" dirty="0" smtClean="0"/>
              <a:t>D -</a:t>
            </a:r>
            <a:r>
              <a:rPr lang="en-US" dirty="0" err="1" smtClean="0"/>
              <a:t>Sx</a:t>
            </a:r>
            <a:r>
              <a:rPr lang="en-US" dirty="0" smtClean="0"/>
              <a:t> interfere with social, occupational or academic functioning</a:t>
            </a:r>
          </a:p>
          <a:p>
            <a:r>
              <a:rPr lang="en-US" dirty="0" smtClean="0"/>
              <a:t>E – </a:t>
            </a:r>
            <a:r>
              <a:rPr lang="en-US" dirty="0" err="1" smtClean="0"/>
              <a:t>sx</a:t>
            </a:r>
            <a:r>
              <a:rPr lang="en-US" dirty="0" smtClean="0"/>
              <a:t> not exclusively present during course of other disorder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ADHD in Adults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Differential </a:t>
            </a:r>
            <a:r>
              <a:rPr lang="en-US" dirty="0" err="1" smtClean="0"/>
              <a:t>dx</a:t>
            </a:r>
            <a:r>
              <a:rPr lang="en-US" dirty="0" smtClean="0"/>
              <a:t>: must clearly assess for  childhood mimics, childhood onset: </a:t>
            </a:r>
          </a:p>
          <a:p>
            <a:pPr lvl="1"/>
            <a:r>
              <a:rPr lang="en-US" dirty="0" smtClean="0"/>
              <a:t>Childhood: ODD, IED, ID, LD, Autism spectrum, RAD, Anxiety, Mood disorder, Disruptive Mood </a:t>
            </a:r>
            <a:r>
              <a:rPr lang="en-US" dirty="0" err="1" smtClean="0"/>
              <a:t>Dysregulation</a:t>
            </a:r>
            <a:r>
              <a:rPr lang="en-US" dirty="0" smtClean="0"/>
              <a:t> Disorder, Substance use</a:t>
            </a:r>
          </a:p>
          <a:p>
            <a:r>
              <a:rPr lang="en-US" dirty="0" smtClean="0"/>
              <a:t>Psychotic, Mood, Anxiety, Substance use, Personality, TBI, IED,  </a:t>
            </a:r>
            <a:r>
              <a:rPr lang="en-US" dirty="0" err="1" smtClean="0"/>
              <a:t>Disociative</a:t>
            </a:r>
            <a:r>
              <a:rPr lang="en-US" dirty="0" smtClean="0"/>
              <a:t> disorder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ADHD in Adults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limitations of current criteria</a:t>
            </a:r>
          </a:p>
          <a:p>
            <a:pPr lvl="1"/>
            <a:r>
              <a:rPr lang="en-US" dirty="0" smtClean="0"/>
              <a:t>1. criteria were determined with field trials with children</a:t>
            </a:r>
          </a:p>
          <a:p>
            <a:pPr lvl="1"/>
            <a:r>
              <a:rPr lang="en-US" dirty="0" smtClean="0"/>
              <a:t>Listed hyperactivity symptoms no developmentally appropriate for adults</a:t>
            </a:r>
          </a:p>
          <a:p>
            <a:pPr lvl="1"/>
            <a:r>
              <a:rPr lang="en-US" dirty="0" smtClean="0"/>
              <a:t>Childhood symptoms difficult for patient to recall (*WURS, PRS)</a:t>
            </a:r>
          </a:p>
          <a:p>
            <a:pPr lvl="1"/>
            <a:r>
              <a:rPr lang="en-US" dirty="0" smtClean="0"/>
              <a:t> Measuring clinically “significant” impairment difficult to measure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ADHD in Adults: Co-morbidity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81% of adults with ADHD have </a:t>
            </a:r>
            <a:r>
              <a:rPr lang="en-US" dirty="0" err="1" smtClean="0"/>
              <a:t>comorbid</a:t>
            </a:r>
            <a:r>
              <a:rPr lang="en-US" dirty="0" smtClean="0"/>
              <a:t> diagnosis </a:t>
            </a:r>
          </a:p>
          <a:p>
            <a:r>
              <a:rPr lang="en-US" dirty="0" smtClean="0"/>
              <a:t>56% have at least 2 </a:t>
            </a:r>
            <a:r>
              <a:rPr lang="en-US" dirty="0" err="1" smtClean="0"/>
              <a:t>comorbid</a:t>
            </a:r>
            <a:r>
              <a:rPr lang="en-US" dirty="0" smtClean="0"/>
              <a:t> diagnoses (</a:t>
            </a:r>
            <a:r>
              <a:rPr lang="en-US" dirty="0" err="1" smtClean="0"/>
              <a:t>McGough</a:t>
            </a:r>
            <a:r>
              <a:rPr lang="en-US" dirty="0" smtClean="0"/>
              <a:t> et al 2005)</a:t>
            </a:r>
          </a:p>
          <a:p>
            <a:r>
              <a:rPr lang="en-US" dirty="0" smtClean="0"/>
              <a:t>Most common </a:t>
            </a:r>
            <a:r>
              <a:rPr lang="en-US" dirty="0" err="1" smtClean="0"/>
              <a:t>comorbidities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SUD, mood, anxiety, personality (</a:t>
            </a:r>
            <a:r>
              <a:rPr lang="en-US" dirty="0" err="1" smtClean="0"/>
              <a:t>eg</a:t>
            </a:r>
            <a:r>
              <a:rPr lang="en-US" dirty="0" smtClean="0"/>
              <a:t>. Antisocial, Borderline) – (</a:t>
            </a:r>
            <a:r>
              <a:rPr lang="en-US" dirty="0" err="1" smtClean="0"/>
              <a:t>Sobanski</a:t>
            </a:r>
            <a:r>
              <a:rPr lang="en-US" dirty="0" smtClean="0"/>
              <a:t> 2006, </a:t>
            </a:r>
            <a:r>
              <a:rPr lang="en-US" dirty="0" err="1" smtClean="0"/>
              <a:t>Mannuzza</a:t>
            </a:r>
            <a:r>
              <a:rPr lang="en-US" dirty="0" smtClean="0"/>
              <a:t> et al 1998)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772400" cy="1161288"/>
          </a:xfrm>
        </p:spPr>
        <p:txBody>
          <a:bodyPr>
            <a:normAutofit/>
          </a:bodyPr>
          <a:lstStyle/>
          <a:p>
            <a:r>
              <a:rPr lang="en-US" sz="4900" dirty="0" smtClean="0"/>
              <a:t>Hypothetical neuropathology 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181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Hypoactive tonic NE and DA firing in selective brain regions</a:t>
            </a:r>
          </a:p>
          <a:p>
            <a:r>
              <a:rPr lang="en-US" dirty="0" smtClean="0"/>
              <a:t>Dorsal ACC: Regulates selective attention</a:t>
            </a:r>
          </a:p>
          <a:p>
            <a:pPr lvl="1"/>
            <a:r>
              <a:rPr lang="en-US" dirty="0" smtClean="0"/>
              <a:t>Inattention to detail, careless mistakes, does not listen, loses things, distracted, forgetful</a:t>
            </a:r>
          </a:p>
          <a:p>
            <a:r>
              <a:rPr lang="en-US" dirty="0" smtClean="0"/>
              <a:t>DLPFC: </a:t>
            </a:r>
            <a:r>
              <a:rPr lang="en-US" sz="2400" dirty="0" smtClean="0"/>
              <a:t>Regulates sustained attention and prob. Solving</a:t>
            </a:r>
          </a:p>
          <a:p>
            <a:pPr lvl="1"/>
            <a:r>
              <a:rPr lang="en-US" sz="2200" dirty="0" smtClean="0"/>
              <a:t>Lacks sustained attention, disorganization, lacks follow through, avoids sustained mental effort</a:t>
            </a:r>
          </a:p>
          <a:p>
            <a:r>
              <a:rPr lang="en-US" sz="2400" dirty="0" smtClean="0"/>
              <a:t>Prefrontal Motor Cortex: Regulates motor hyperactivity</a:t>
            </a:r>
          </a:p>
          <a:p>
            <a:pPr lvl="1"/>
            <a:r>
              <a:rPr lang="en-US" sz="2200" dirty="0" smtClean="0"/>
              <a:t>Fidgets, on the go, driven, runs/climbs, leaves seat</a:t>
            </a:r>
          </a:p>
          <a:p>
            <a:r>
              <a:rPr lang="en-US" sz="2400" dirty="0" smtClean="0"/>
              <a:t>Orbital Frontal Cortex: Regulates impulsivity</a:t>
            </a:r>
          </a:p>
          <a:p>
            <a:pPr lvl="1"/>
            <a:r>
              <a:rPr lang="en-US" sz="2200" dirty="0" smtClean="0"/>
              <a:t>Talks excessively, blurts out, interrupts</a:t>
            </a:r>
            <a:r>
              <a:rPr lang="en-US" sz="2200" smtClean="0"/>
              <a:t>, impatient</a:t>
            </a:r>
            <a:endParaRPr lang="en-US" sz="2200" dirty="0" smtClean="0"/>
          </a:p>
          <a:p>
            <a:pPr lvl="1"/>
            <a:endParaRPr lang="en-US" sz="2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370</TotalTime>
  <Words>823</Words>
  <Application>Microsoft Office PowerPoint</Application>
  <PresentationFormat>On-screen Show 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Treatment of Adults with ADHD</vt:lpstr>
      <vt:lpstr>ADHD in Adults</vt:lpstr>
      <vt:lpstr>ADHD in Adults</vt:lpstr>
      <vt:lpstr>ADHD in Adults</vt:lpstr>
      <vt:lpstr>ADHD in Adults: DSM V Criteria</vt:lpstr>
      <vt:lpstr>ADHD in Adults</vt:lpstr>
      <vt:lpstr>ADHD in Adults</vt:lpstr>
      <vt:lpstr>ADHD in Adults: Co-morbidity</vt:lpstr>
      <vt:lpstr>Hypothetical neuropathology </vt:lpstr>
      <vt:lpstr>ADHD in Adults</vt:lpstr>
      <vt:lpstr>ADHD in Adults</vt:lpstr>
      <vt:lpstr>ADHD in Adults</vt:lpstr>
      <vt:lpstr>ADHD in Adults</vt:lpstr>
      <vt:lpstr>ADHD in Adults</vt:lpstr>
      <vt:lpstr>ADHD in Adults</vt:lpstr>
      <vt:lpstr>Citations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Treatment of Adults with ADHD</dc:title>
  <dc:creator>TDS</dc:creator>
  <cp:lastModifiedBy>TDS</cp:lastModifiedBy>
  <cp:revision>20</cp:revision>
  <dcterms:created xsi:type="dcterms:W3CDTF">2014-04-21T17:56:28Z</dcterms:created>
  <dcterms:modified xsi:type="dcterms:W3CDTF">2014-04-22T00:17:59Z</dcterms:modified>
</cp:coreProperties>
</file>